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1" r:id="rId2"/>
    <p:sldId id="302" r:id="rId3"/>
    <p:sldId id="303" r:id="rId4"/>
    <p:sldId id="304" r:id="rId5"/>
    <p:sldId id="305" r:id="rId6"/>
    <p:sldId id="306" r:id="rId7"/>
    <p:sldId id="308" r:id="rId8"/>
    <p:sldId id="30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3026E-4489-415C-9737-7150D3B55830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6477D-3B0F-426F-B5D9-E69E854E8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00FB2-C435-413B-8FBF-E2FDC191CB05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7168-245E-4C1B-8655-5B13DE447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6886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d-ID" sz="3800" b="1" noProof="1" smtClean="0">
                <a:latin typeface="Arial Narrow" pitchFamily="34" charset="0"/>
              </a:rPr>
              <a:t>Motivasi Perkembangan</a:t>
            </a:r>
            <a:r>
              <a:rPr lang="en-US" sz="3800" b="1" noProof="1" smtClean="0">
                <a:latin typeface="Arial Narrow" pitchFamily="34" charset="0"/>
              </a:rPr>
              <a:t> </a:t>
            </a:r>
          </a:p>
          <a:p>
            <a:pPr algn="ctr">
              <a:buNone/>
            </a:pPr>
            <a:r>
              <a:rPr lang="id-ID" sz="4400" b="1" noProof="1" smtClean="0">
                <a:latin typeface="Arial Black" pitchFamily="34" charset="0"/>
              </a:rPr>
              <a:t>Astronomi</a:t>
            </a:r>
            <a:r>
              <a:rPr lang="id-ID" sz="3800" b="1" noProof="1" smtClean="0">
                <a:latin typeface="Arial Narrow" pitchFamily="34" charset="0"/>
              </a:rPr>
              <a:t> dalam </a:t>
            </a:r>
            <a:r>
              <a:rPr lang="id-ID" sz="4400" b="1" noProof="1" smtClean="0">
                <a:latin typeface="Arial Black" pitchFamily="34" charset="0"/>
              </a:rPr>
              <a:t>Islam</a:t>
            </a:r>
          </a:p>
          <a:p>
            <a:pPr algn="ctr">
              <a:buNone/>
            </a:pPr>
            <a:endParaRPr lang="id-ID" sz="2400" noProof="1" smtClean="0"/>
          </a:p>
          <a:p>
            <a:pPr algn="ctr">
              <a:buNone/>
            </a:pPr>
            <a:r>
              <a:rPr lang="id-ID" sz="1800" b="1" noProof="1" smtClean="0">
                <a:latin typeface="Book Antiqua" pitchFamily="18" charset="0"/>
              </a:rPr>
              <a:t>Arwin Juli Rakhmadi Butar-Butar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2200" b="1" dirty="0" smtClean="0"/>
          </a:p>
          <a:p>
            <a:pPr algn="ctr">
              <a:buNone/>
            </a:pPr>
            <a:endParaRPr lang="en-US" sz="2200" b="1" dirty="0" smtClean="0">
              <a:latin typeface="Arial Narrow" pitchFamily="34" charset="0"/>
            </a:endParaRPr>
          </a:p>
          <a:p>
            <a:pPr algn="ctr">
              <a:buNone/>
            </a:pPr>
            <a:endParaRPr lang="en-US" sz="22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id-ID" sz="1700" dirty="0" smtClean="0">
                <a:latin typeface="Arial Narrow" pitchFamily="34" charset="0"/>
              </a:rPr>
              <a:t>Program </a:t>
            </a:r>
            <a:r>
              <a:rPr lang="id-ID" sz="1700" i="1" dirty="0" smtClean="0">
                <a:latin typeface="Arial Narrow" pitchFamily="34" charset="0"/>
              </a:rPr>
              <a:t>“Special Lecture” </a:t>
            </a:r>
            <a:r>
              <a:rPr lang="id-ID" sz="1700" dirty="0" smtClean="0">
                <a:latin typeface="Arial Narrow" pitchFamily="34" charset="0"/>
              </a:rPr>
              <a:t>Sejarah Astronomi Islam (4)</a:t>
            </a:r>
          </a:p>
          <a:p>
            <a:pPr algn="ctr">
              <a:buNone/>
            </a:pPr>
            <a:r>
              <a:rPr lang="id-ID" sz="1700" dirty="0" smtClean="0">
                <a:latin typeface="Arial Narrow" pitchFamily="34" charset="0"/>
              </a:rPr>
              <a:t>15 Zulhijah 1444 H / 5 Juli 2023 M</a:t>
            </a:r>
            <a:endParaRPr lang="id-ID" sz="1700" dirty="0">
              <a:latin typeface="Arial Narrow" pitchFamily="34" charset="0"/>
            </a:endParaRPr>
          </a:p>
        </p:txBody>
      </p:sp>
      <p:pic>
        <p:nvPicPr>
          <p:cNvPr id="4" name="Picture 2" descr="Astronomy in the medieval Islamic world - Wikipedia"/>
          <p:cNvPicPr>
            <a:picLocks noChangeAspect="1" noChangeArrowheads="1"/>
          </p:cNvPicPr>
          <p:nvPr/>
        </p:nvPicPr>
        <p:blipFill>
          <a:blip r:embed="rId2" cstate="print"/>
          <a:srcRect t="69782"/>
          <a:stretch>
            <a:fillRect/>
          </a:stretch>
        </p:blipFill>
        <p:spPr bwMode="auto">
          <a:xfrm>
            <a:off x="2123728" y="3140968"/>
            <a:ext cx="4898026" cy="2159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1"/>
            <a:ext cx="7920880" cy="4968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Arial Narrow" pitchFamily="34" charset="0"/>
              </a:rPr>
              <a:t>	</a:t>
            </a:r>
            <a:r>
              <a:rPr lang="en-US" sz="3600" b="1" dirty="0" smtClean="0">
                <a:latin typeface="Arial Narrow" pitchFamily="34" charset="0"/>
              </a:rPr>
              <a:t>Prolog</a:t>
            </a:r>
          </a:p>
          <a:p>
            <a:pPr>
              <a:buNone/>
            </a:pPr>
            <a:endParaRPr lang="en-US" sz="2000" b="1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P</a:t>
            </a:r>
            <a:r>
              <a:rPr lang="id-ID" dirty="0" smtClean="0">
                <a:latin typeface="Arial Narrow" pitchFamily="34" charset="0"/>
              </a:rPr>
              <a:t>erkembangan astronomi disebabkan </a:t>
            </a:r>
            <a:r>
              <a:rPr lang="en-US" dirty="0" err="1" smtClean="0">
                <a:latin typeface="Arial Narrow" pitchFamily="34" charset="0"/>
              </a:rPr>
              <a:t>banyak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id-ID" dirty="0" smtClean="0">
                <a:latin typeface="Arial Narrow" pitchFamily="34" charset="0"/>
              </a:rPr>
              <a:t>faktor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id-ID" dirty="0" smtClean="0">
                <a:latin typeface="Arial Narrow" pitchFamily="34" charset="0"/>
              </a:rPr>
              <a:t>motivasi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r>
              <a:rPr lang="en-US" dirty="0" smtClean="0">
                <a:latin typeface="Arial Narrow" pitchFamily="34" charset="0"/>
              </a:rPr>
              <a:t>A</a:t>
            </a:r>
            <a:r>
              <a:rPr lang="id-ID" dirty="0" smtClean="0">
                <a:latin typeface="Arial Narrow" pitchFamily="34" charset="0"/>
              </a:rPr>
              <a:t>kumulasi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id-ID" dirty="0" smtClean="0">
                <a:latin typeface="Arial Narrow" pitchFamily="34" charset="0"/>
              </a:rPr>
              <a:t>akulturasi berbagai khazanah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id-ID" dirty="0" smtClean="0">
                <a:latin typeface="Arial Narrow" pitchFamily="34" charset="0"/>
              </a:rPr>
              <a:t>tradisi.</a:t>
            </a:r>
            <a:endParaRPr lang="en-US" dirty="0" smtClean="0">
              <a:latin typeface="Arial Narrow" pitchFamily="34" charset="0"/>
            </a:endParaRPr>
          </a:p>
          <a:p>
            <a:r>
              <a:rPr lang="id-ID" dirty="0" smtClean="0">
                <a:latin typeface="Arial Narrow" pitchFamily="34" charset="0"/>
              </a:rPr>
              <a:t>Hampir semua sarjana Muslim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punya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telaah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id-ID" dirty="0" smtClean="0">
                <a:latin typeface="Arial Narrow" pitchFamily="34" charset="0"/>
              </a:rPr>
              <a:t>ketertarikan astronomi.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4 </a:t>
            </a:r>
            <a:r>
              <a:rPr lang="id-ID" dirty="0" smtClean="0">
                <a:latin typeface="Arial Narrow" pitchFamily="34" charset="0"/>
              </a:rPr>
              <a:t>sumber motivasi 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b="1" dirty="0" smtClean="0">
                <a:latin typeface="Arial Narrow" pitchFamily="34" charset="0"/>
              </a:rPr>
              <a:t>(1) </a:t>
            </a:r>
            <a:r>
              <a:rPr lang="id-ID" b="1" dirty="0" smtClean="0">
                <a:latin typeface="Arial Narrow" pitchFamily="34" charset="0"/>
              </a:rPr>
              <a:t>praktis, </a:t>
            </a:r>
            <a:r>
              <a:rPr lang="en-US" b="1" dirty="0" smtClean="0">
                <a:latin typeface="Arial Narrow" pitchFamily="34" charset="0"/>
              </a:rPr>
              <a:t>(2) </a:t>
            </a:r>
            <a:r>
              <a:rPr lang="id-ID" b="1" dirty="0" smtClean="0">
                <a:latin typeface="Arial Narrow" pitchFamily="34" charset="0"/>
              </a:rPr>
              <a:t>ilmiah, </a:t>
            </a:r>
            <a:r>
              <a:rPr lang="en-US" b="1" dirty="0" smtClean="0">
                <a:latin typeface="Arial Narrow" pitchFamily="34" charset="0"/>
              </a:rPr>
              <a:t>(3) </a:t>
            </a:r>
            <a:r>
              <a:rPr lang="id-ID" b="1" dirty="0" smtClean="0">
                <a:latin typeface="Arial Narrow" pitchFamily="34" charset="0"/>
              </a:rPr>
              <a:t>filosofis,</a:t>
            </a:r>
            <a:r>
              <a:rPr lang="en-US" b="1" dirty="0" smtClean="0">
                <a:latin typeface="Arial Narrow" pitchFamily="34" charset="0"/>
              </a:rPr>
              <a:t> (4) </a:t>
            </a:r>
            <a:r>
              <a:rPr lang="id-ID" b="1" dirty="0" smtClean="0">
                <a:latin typeface="Arial Narrow" pitchFamily="34" charset="0"/>
              </a:rPr>
              <a:t>teologis.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848872" cy="5433467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n-US" sz="2800" b="1" dirty="0" smtClean="0">
                <a:latin typeface="Arial Narrow" pitchFamily="34" charset="0"/>
              </a:rPr>
              <a:t>(1) </a:t>
            </a:r>
          </a:p>
          <a:p>
            <a:pPr lvl="0" algn="ctr">
              <a:buNone/>
            </a:pPr>
            <a:r>
              <a:rPr lang="id-ID" sz="3600" b="1" dirty="0" smtClean="0">
                <a:latin typeface="Arial Narrow" pitchFamily="34" charset="0"/>
              </a:rPr>
              <a:t>Motivasi Praktis</a:t>
            </a:r>
            <a:endParaRPr lang="en-US" sz="3600" b="1" dirty="0" smtClean="0">
              <a:latin typeface="Arial Narrow" pitchFamily="34" charset="0"/>
            </a:endParaRPr>
          </a:p>
          <a:p>
            <a:pPr marL="514350" lvl="0" indent="-514350"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en-US" sz="2800" dirty="0" err="1" smtClean="0">
                <a:latin typeface="Arial Narrow" pitchFamily="34" charset="0"/>
              </a:rPr>
              <a:t>Terkait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kebutuhan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sipil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sosial</a:t>
            </a:r>
            <a:r>
              <a:rPr lang="en-US" sz="2800" dirty="0" smtClean="0">
                <a:latin typeface="Arial Narrow" pitchFamily="34" charset="0"/>
              </a:rPr>
              <a:t>, agama (</a:t>
            </a:r>
            <a:r>
              <a:rPr lang="id-ID" sz="2800" dirty="0" smtClean="0">
                <a:latin typeface="Arial Narrow" pitchFamily="34" charset="0"/>
              </a:rPr>
              <a:t>arah perjalanan,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id-ID" sz="2800" dirty="0" smtClean="0">
                <a:latin typeface="Arial Narrow" pitchFamily="34" charset="0"/>
              </a:rPr>
              <a:t>perdagangan, musim untuk cocok tanam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id-ID" sz="2800" dirty="0" smtClean="0">
                <a:latin typeface="Arial Narrow" pitchFamily="34" charset="0"/>
              </a:rPr>
              <a:t>memanen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salat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kiblat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puasa</a:t>
            </a:r>
            <a:r>
              <a:rPr lang="en-US" sz="2800" dirty="0" smtClean="0">
                <a:latin typeface="Arial Narrow" pitchFamily="34" charset="0"/>
              </a:rPr>
              <a:t>/id, </a:t>
            </a:r>
            <a:r>
              <a:rPr lang="en-US" sz="2800" dirty="0" err="1" smtClean="0">
                <a:latin typeface="Arial Narrow" pitchFamily="34" charset="0"/>
              </a:rPr>
              <a:t>dll</a:t>
            </a:r>
            <a:r>
              <a:rPr lang="en-US" sz="2800" dirty="0" smtClean="0">
                <a:latin typeface="Arial Narrow" pitchFamily="34" charset="0"/>
              </a:rPr>
              <a:t>.).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M</a:t>
            </a:r>
            <a:r>
              <a:rPr lang="id-ID" sz="2800" dirty="0" smtClean="0">
                <a:latin typeface="Arial Narrow" pitchFamily="34" charset="0"/>
              </a:rPr>
              <a:t>erupakan motivasi paling besar berkembangnya astronomi di dunia Islam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sz="2800" dirty="0" err="1" smtClean="0">
                <a:latin typeface="Arial Narrow" pitchFamily="34" charset="0"/>
              </a:rPr>
              <a:t>Mendorong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id-ID" sz="2800" dirty="0" smtClean="0">
                <a:latin typeface="Arial Narrow" pitchFamily="34" charset="0"/>
              </a:rPr>
              <a:t>mengembangkan nalar</a:t>
            </a:r>
            <a:r>
              <a:rPr lang="en-US" sz="2800" dirty="0" smtClean="0">
                <a:latin typeface="Arial Narrow" pitchFamily="34" charset="0"/>
              </a:rPr>
              <a:t> (</a:t>
            </a:r>
            <a:r>
              <a:rPr lang="id-ID" sz="2800" dirty="0" smtClean="0">
                <a:latin typeface="Arial Narrow" pitchFamily="34" charset="0"/>
              </a:rPr>
              <a:t>teoretis</a:t>
            </a:r>
            <a:r>
              <a:rPr lang="en-US" sz="2800" dirty="0" smtClean="0">
                <a:latin typeface="Arial Narrow" pitchFamily="34" charset="0"/>
              </a:rPr>
              <a:t>-</a:t>
            </a:r>
            <a:r>
              <a:rPr lang="id-ID" sz="2800" dirty="0" smtClean="0">
                <a:latin typeface="Arial Narrow" pitchFamily="34" charset="0"/>
              </a:rPr>
              <a:t>praktis</a:t>
            </a:r>
            <a:r>
              <a:rPr lang="en-US" sz="2800" dirty="0" smtClean="0">
                <a:latin typeface="Arial Narrow" pitchFamily="34" charset="0"/>
              </a:rPr>
              <a:t>)</a:t>
            </a:r>
            <a:r>
              <a:rPr lang="id-ID" sz="2800" dirty="0" smtClean="0">
                <a:latin typeface="Arial Narrow" pitchFamily="34" charset="0"/>
              </a:rPr>
              <a:t>.</a:t>
            </a:r>
            <a:endParaRPr lang="en-US" sz="2800" dirty="0" smtClean="0">
              <a:latin typeface="Arial Narrow" pitchFamily="34" charset="0"/>
            </a:endParaRPr>
          </a:p>
          <a:p>
            <a:pPr marL="514350" lvl="0" indent="-514350">
              <a:buFont typeface="Wingdings" pitchFamily="2" charset="2"/>
              <a:buChar char="§"/>
            </a:pPr>
            <a:r>
              <a:rPr lang="en-US" sz="2800" dirty="0" err="1" smtClean="0">
                <a:latin typeface="Arial Narrow" pitchFamily="34" charset="0"/>
              </a:rPr>
              <a:t>Melahirkan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zij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instrumen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astronomi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sz="2800" b="1" dirty="0" smtClean="0">
                <a:latin typeface="Arial Narrow" pitchFamily="34" charset="0"/>
              </a:rPr>
              <a:t>(2) </a:t>
            </a:r>
          </a:p>
          <a:p>
            <a:pPr lvl="0" algn="ctr">
              <a:buNone/>
            </a:pPr>
            <a:r>
              <a:rPr lang="id-ID" sz="3600" b="1" dirty="0" smtClean="0">
                <a:latin typeface="Arial Narrow" pitchFamily="34" charset="0"/>
              </a:rPr>
              <a:t>Motivasi </a:t>
            </a:r>
            <a:r>
              <a:rPr lang="en-US" sz="3600" b="1" dirty="0" err="1" smtClean="0">
                <a:latin typeface="Arial Narrow" pitchFamily="34" charset="0"/>
              </a:rPr>
              <a:t>Ilmiah</a:t>
            </a:r>
            <a:endParaRPr lang="en-US" sz="3600" b="1" dirty="0" smtClean="0">
              <a:latin typeface="Arial Narrow" pitchFamily="34" charset="0"/>
            </a:endParaRPr>
          </a:p>
          <a:p>
            <a:pPr lvl="0" algn="ctr">
              <a:buNone/>
            </a:pPr>
            <a:endParaRPr lang="en-US" sz="2800" b="1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Arial Narrow" pitchFamily="34" charset="0"/>
              </a:rPr>
              <a:t>Alam menawarkan tantangan besar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id-ID" sz="2800" dirty="0" smtClean="0">
                <a:latin typeface="Arial Narrow" pitchFamily="34" charset="0"/>
              </a:rPr>
              <a:t>rasa ingin ta</a:t>
            </a:r>
            <a:r>
              <a:rPr lang="en-US" sz="2800" dirty="0" smtClean="0">
                <a:latin typeface="Arial Narrow" pitchFamily="34" charset="0"/>
              </a:rPr>
              <a:t>h</a:t>
            </a:r>
            <a:r>
              <a:rPr lang="id-ID" sz="2800" dirty="0" smtClean="0">
                <a:latin typeface="Arial Narrow" pitchFamily="34" charset="0"/>
              </a:rPr>
              <a:t>u para pengamatnya. </a:t>
            </a:r>
            <a:endParaRPr lang="en-US" sz="28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Arial Narrow" pitchFamily="34" charset="0"/>
              </a:rPr>
              <a:t>Hasrat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id-ID" sz="2800" dirty="0" smtClean="0">
                <a:latin typeface="Arial Narrow" pitchFamily="34" charset="0"/>
              </a:rPr>
              <a:t>dorongan ingin tahu </a:t>
            </a:r>
            <a:r>
              <a:rPr lang="en-US" sz="2800" dirty="0" err="1" smtClean="0">
                <a:latin typeface="Arial Narrow" pitchFamily="34" charset="0"/>
              </a:rPr>
              <a:t>itu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id-ID" sz="2800" smtClean="0">
                <a:latin typeface="Arial Narrow" pitchFamily="34" charset="0"/>
              </a:rPr>
              <a:t>menyebabkan </a:t>
            </a:r>
            <a:r>
              <a:rPr lang="id-ID" sz="2800" dirty="0" smtClean="0">
                <a:latin typeface="Arial Narrow" pitchFamily="34" charset="0"/>
              </a:rPr>
              <a:t>astronomi berkembang. </a:t>
            </a:r>
            <a:endParaRPr lang="en-US" sz="28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err="1" smtClean="0">
                <a:latin typeface="Arial Narrow" pitchFamily="34" charset="0"/>
              </a:rPr>
              <a:t>Menyebabkan</a:t>
            </a:r>
            <a:r>
              <a:rPr lang="en-US" sz="2800" dirty="0" smtClean="0">
                <a:latin typeface="Arial Narrow" pitchFamily="34" charset="0"/>
              </a:rPr>
              <a:t> t</a:t>
            </a:r>
            <a:r>
              <a:rPr lang="id-ID" sz="2800" dirty="0" smtClean="0">
                <a:latin typeface="Arial Narrow" pitchFamily="34" charset="0"/>
              </a:rPr>
              <a:t>erjadi pengkajian, dialog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id-ID" sz="2800" dirty="0" smtClean="0">
                <a:latin typeface="Arial Narrow" pitchFamily="34" charset="0"/>
              </a:rPr>
              <a:t>dialektika dikalangan astronom Muslim.</a:t>
            </a:r>
            <a:endParaRPr lang="en-US" sz="28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2800" dirty="0" smtClean="0">
                <a:latin typeface="Arial Narrow" pitchFamily="34" charset="0"/>
              </a:rPr>
              <a:t>Motivasi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ilmiah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terbesar</a:t>
            </a:r>
            <a:r>
              <a:rPr lang="en-US" sz="2800" dirty="0" smtClean="0">
                <a:latin typeface="Arial Narrow" pitchFamily="34" charset="0"/>
              </a:rPr>
              <a:t> : </a:t>
            </a:r>
            <a:r>
              <a:rPr lang="id-ID" sz="2800" dirty="0" smtClean="0">
                <a:latin typeface="Arial Narrow" pitchFamily="34" charset="0"/>
              </a:rPr>
              <a:t>problem-problem astronomis</a:t>
            </a:r>
            <a:r>
              <a:rPr lang="en-US" sz="2800" dirty="0" smtClean="0">
                <a:latin typeface="Arial Narrow" pitchFamily="34" charset="0"/>
              </a:rPr>
              <a:t> “</a:t>
            </a:r>
            <a:r>
              <a:rPr lang="id-ID" sz="2800" i="1" dirty="0" smtClean="0">
                <a:latin typeface="Arial Narrow" pitchFamily="34" charset="0"/>
              </a:rPr>
              <a:t>Almagest</a:t>
            </a:r>
            <a:r>
              <a:rPr lang="en-US" sz="2800" i="1" dirty="0" smtClean="0">
                <a:latin typeface="Arial Narrow" pitchFamily="34" charset="0"/>
              </a:rPr>
              <a:t>”</a:t>
            </a:r>
            <a:r>
              <a:rPr lang="id-ID" sz="2800" dirty="0" smtClean="0">
                <a:latin typeface="Arial Narrow" pitchFamily="34" charset="0"/>
              </a:rPr>
              <a:t>.</a:t>
            </a:r>
            <a:endParaRPr lang="en-US" sz="28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 …</a:t>
            </a:r>
          </a:p>
          <a:p>
            <a:pPr lvl="0" algn="ctr">
              <a:buNone/>
            </a:pPr>
            <a:endParaRPr lang="en-US" b="1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en-US" b="1" dirty="0" smtClean="0">
                <a:latin typeface="Arial Narrow" pitchFamily="34" charset="0"/>
              </a:rPr>
              <a:t>(3) </a:t>
            </a:r>
          </a:p>
          <a:p>
            <a:pPr lvl="0" algn="ctr">
              <a:buNone/>
            </a:pPr>
            <a:r>
              <a:rPr lang="id-ID" sz="3900" b="1" dirty="0" smtClean="0">
                <a:latin typeface="Arial Narrow" pitchFamily="34" charset="0"/>
              </a:rPr>
              <a:t>Motivasi </a:t>
            </a:r>
            <a:r>
              <a:rPr lang="en-US" sz="3900" b="1" dirty="0" err="1" smtClean="0">
                <a:latin typeface="Arial Narrow" pitchFamily="34" charset="0"/>
              </a:rPr>
              <a:t>Filosofis</a:t>
            </a:r>
            <a:endParaRPr lang="en-US" sz="3900" b="1" dirty="0" smtClean="0">
              <a:latin typeface="Arial Narrow" pitchFamily="34" charset="0"/>
            </a:endParaRPr>
          </a:p>
          <a:p>
            <a:pPr lvl="0" algn="ctr">
              <a:buNone/>
            </a:pPr>
            <a:endParaRPr lang="en-US" sz="3000" b="1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000" dirty="0" err="1" smtClean="0">
                <a:latin typeface="Arial Narrow" pitchFamily="34" charset="0"/>
              </a:rPr>
              <a:t>Terkait</a:t>
            </a:r>
            <a:r>
              <a:rPr lang="en-US" sz="3000" dirty="0" smtClean="0">
                <a:latin typeface="Arial Narrow" pitchFamily="34" charset="0"/>
              </a:rPr>
              <a:t> </a:t>
            </a:r>
            <a:r>
              <a:rPr lang="id-ID" sz="3000" dirty="0" smtClean="0">
                <a:latin typeface="Arial Narrow" pitchFamily="34" charset="0"/>
              </a:rPr>
              <a:t>pandangan kosmologis bahwa astronomi adalah induk ilmu pengetahuan alam. </a:t>
            </a:r>
            <a:endParaRPr lang="en-US" sz="30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000" dirty="0" err="1" smtClean="0">
                <a:latin typeface="Arial Narrow" pitchFamily="34" charset="0"/>
              </a:rPr>
              <a:t>Pe</a:t>
            </a:r>
            <a:r>
              <a:rPr lang="id-ID" sz="3000" dirty="0" smtClean="0">
                <a:latin typeface="Arial Narrow" pitchFamily="34" charset="0"/>
              </a:rPr>
              <a:t>nguasaan astronomi merupakan pintu masuk memahami prinsip-prinsip kerja alam raya kosmos.</a:t>
            </a:r>
            <a:endParaRPr lang="en-US" sz="30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3000" dirty="0" smtClean="0">
                <a:latin typeface="Arial Narrow" pitchFamily="34" charset="0"/>
              </a:rPr>
              <a:t>Para astronom terdorong rasa ingin tahu </a:t>
            </a:r>
            <a:r>
              <a:rPr lang="en-US" sz="3000" dirty="0" err="1" smtClean="0">
                <a:latin typeface="Arial Narrow" pitchFamily="34" charset="0"/>
              </a:rPr>
              <a:t>guna</a:t>
            </a:r>
            <a:r>
              <a:rPr lang="en-US" sz="3000" dirty="0" smtClean="0">
                <a:latin typeface="Arial Narrow" pitchFamily="34" charset="0"/>
              </a:rPr>
              <a:t> </a:t>
            </a:r>
            <a:r>
              <a:rPr lang="id-ID" sz="3000" dirty="0" smtClean="0">
                <a:latin typeface="Arial Narrow" pitchFamily="34" charset="0"/>
              </a:rPr>
              <a:t>menyingkapkan keteraturan alam sebagai tanda </a:t>
            </a:r>
            <a:r>
              <a:rPr lang="id-ID" sz="3000" i="1" dirty="0" smtClean="0">
                <a:latin typeface="Arial Narrow" pitchFamily="34" charset="0"/>
              </a:rPr>
              <a:t>(āyāt)</a:t>
            </a:r>
            <a:r>
              <a:rPr lang="id-ID" sz="3000" dirty="0" smtClean="0">
                <a:latin typeface="Arial Narrow" pitchFamily="34" charset="0"/>
              </a:rPr>
              <a:t> kebi</a:t>
            </a:r>
            <a:r>
              <a:rPr lang="en-US" sz="3000" dirty="0" err="1" smtClean="0">
                <a:latin typeface="Arial Narrow" pitchFamily="34" charset="0"/>
              </a:rPr>
              <a:t>ja</a:t>
            </a:r>
            <a:r>
              <a:rPr lang="id-ID" sz="3000" dirty="0" smtClean="0">
                <a:latin typeface="Arial Narrow" pitchFamily="34" charset="0"/>
              </a:rPr>
              <a:t>ksanaan Tuhan</a:t>
            </a:r>
            <a:r>
              <a:rPr lang="en-US" sz="3000" dirty="0" smtClean="0">
                <a:latin typeface="Arial Narrow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>
                <a:latin typeface="Arial Narrow" pitchFamily="34" charset="0"/>
              </a:rPr>
              <a:t>F</a:t>
            </a:r>
            <a:r>
              <a:rPr lang="id-ID" sz="3000" dirty="0" smtClean="0">
                <a:latin typeface="Arial Narrow" pitchFamily="34" charset="0"/>
              </a:rPr>
              <a:t>ilsafat dan agama tak terpisahkan dari sistem astronomi.</a:t>
            </a:r>
            <a:endParaRPr lang="en-US" sz="30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3000" dirty="0" smtClean="0">
                <a:latin typeface="Arial Narrow" pitchFamily="34" charset="0"/>
              </a:rPr>
              <a:t>L</a:t>
            </a:r>
            <a:r>
              <a:rPr lang="en-US" sz="3000" dirty="0" smtClean="0">
                <a:latin typeface="Arial Narrow" pitchFamily="34" charset="0"/>
              </a:rPr>
              <a:t>a</a:t>
            </a:r>
            <a:r>
              <a:rPr lang="id-ID" sz="3000" dirty="0" smtClean="0">
                <a:latin typeface="Arial Narrow" pitchFamily="34" charset="0"/>
              </a:rPr>
              <a:t>ngit menjadi simbol pengetahuan dan kehadiran Tuhan.</a:t>
            </a:r>
            <a:endParaRPr lang="en-US" sz="30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>
                <a:latin typeface="Arial Narrow" pitchFamily="34" charset="0"/>
              </a:rPr>
              <a:t>… </a:t>
            </a:r>
            <a:r>
              <a:rPr lang="id-ID" sz="3000" dirty="0" smtClean="0">
                <a:latin typeface="Arial Narrow" pitchFamily="34" charset="0"/>
              </a:rPr>
              <a:t> </a:t>
            </a:r>
            <a:endParaRPr lang="en-US" sz="30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3000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2800" b="1" dirty="0" smtClean="0">
                <a:latin typeface="Arial Narrow" pitchFamily="34" charset="0"/>
              </a:rPr>
              <a:t>(4) </a:t>
            </a:r>
          </a:p>
          <a:p>
            <a:pPr lvl="0" algn="ctr">
              <a:buNone/>
            </a:pPr>
            <a:r>
              <a:rPr lang="id-ID" sz="3600" b="1" dirty="0" smtClean="0">
                <a:latin typeface="Arial Narrow" pitchFamily="34" charset="0"/>
              </a:rPr>
              <a:t>Motivasi </a:t>
            </a:r>
            <a:r>
              <a:rPr lang="en-US" sz="3600" b="1" dirty="0" err="1" smtClean="0">
                <a:latin typeface="Arial Narrow" pitchFamily="34" charset="0"/>
              </a:rPr>
              <a:t>Teologis</a:t>
            </a:r>
            <a:endParaRPr lang="en-US" sz="3600" b="1" dirty="0" smtClean="0">
              <a:latin typeface="Arial Narrow" pitchFamily="34" charset="0"/>
            </a:endParaRPr>
          </a:p>
          <a:p>
            <a:pPr lvl="0" algn="ctr">
              <a:buNone/>
            </a:pPr>
            <a:endParaRPr lang="en-US" sz="28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Arial Narrow" pitchFamily="34" charset="0"/>
              </a:rPr>
              <a:t>Ada</a:t>
            </a:r>
            <a:r>
              <a:rPr lang="en-US" sz="2800" dirty="0" smtClean="0">
                <a:latin typeface="Arial Narrow" pitchFamily="34" charset="0"/>
              </a:rPr>
              <a:t> b</a:t>
            </a:r>
            <a:r>
              <a:rPr lang="id-ID" sz="2800" dirty="0" smtClean="0">
                <a:latin typeface="Arial Narrow" pitchFamily="34" charset="0"/>
              </a:rPr>
              <a:t>anyak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id-ID" sz="2800" dirty="0" smtClean="0">
                <a:latin typeface="Arial Narrow" pitchFamily="34" charset="0"/>
              </a:rPr>
              <a:t>ayat </a:t>
            </a:r>
            <a:r>
              <a:rPr lang="id-ID" sz="2800" dirty="0" smtClean="0">
                <a:latin typeface="Arial Narrow" pitchFamily="34" charset="0"/>
              </a:rPr>
              <a:t>yang menyebutkan fenomena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id-ID" sz="2800" dirty="0" smtClean="0">
                <a:latin typeface="Arial Narrow" pitchFamily="34" charset="0"/>
              </a:rPr>
              <a:t>astronomi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T</a:t>
            </a:r>
            <a:r>
              <a:rPr lang="id-ID" sz="2800" dirty="0" smtClean="0">
                <a:latin typeface="Arial Narrow" pitchFamily="34" charset="0"/>
              </a:rPr>
              <a:t>elaah astronomi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id-ID" sz="2800" dirty="0" smtClean="0">
                <a:latin typeface="Arial Narrow" pitchFamily="34" charset="0"/>
              </a:rPr>
              <a:t>kosmologi salah satu pintu </a:t>
            </a:r>
            <a:r>
              <a:rPr lang="en-US" sz="2800" dirty="0" err="1" smtClean="0">
                <a:latin typeface="Arial Narrow" pitchFamily="34" charset="0"/>
              </a:rPr>
              <a:t>mengetahui</a:t>
            </a:r>
            <a:r>
              <a:rPr lang="id-ID" sz="2800" dirty="0" smtClean="0">
                <a:latin typeface="Arial Narrow" pitchFamily="34" charset="0"/>
              </a:rPr>
              <a:t> maksud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id-ID" sz="2800" dirty="0" smtClean="0">
                <a:latin typeface="Arial Narrow" pitchFamily="34" charset="0"/>
              </a:rPr>
              <a:t>tujuan Allah dalam penciptaan alam semesta. 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Seyyed</a:t>
            </a:r>
            <a:r>
              <a:rPr lang="en-US" sz="2800" dirty="0" smtClean="0"/>
              <a:t> </a:t>
            </a:r>
            <a:r>
              <a:rPr lang="en-US" sz="2800" dirty="0" err="1" smtClean="0"/>
              <a:t>Hossein</a:t>
            </a:r>
            <a:r>
              <a:rPr lang="en-US" sz="2800" dirty="0" smtClean="0"/>
              <a:t> Nasr </a:t>
            </a:r>
            <a:r>
              <a:rPr lang="en-US" sz="2800" dirty="0" smtClean="0">
                <a:latin typeface="Arial Narrow" pitchFamily="34" charset="0"/>
              </a:rPr>
              <a:t>: </a:t>
            </a:r>
            <a:r>
              <a:rPr lang="id-ID" sz="2800" dirty="0" smtClean="0">
                <a:latin typeface="Arial Narrow" pitchFamily="34" charset="0"/>
              </a:rPr>
              <a:t>alam semesta </a:t>
            </a:r>
            <a:r>
              <a:rPr lang="en-US" sz="2800" dirty="0" err="1" smtClean="0">
                <a:latin typeface="Arial Narrow" pitchFamily="34" charset="0"/>
              </a:rPr>
              <a:t>sebagai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id-ID" sz="2800" i="1" dirty="0" smtClean="0">
                <a:latin typeface="Arial Narrow" pitchFamily="34" charset="0"/>
              </a:rPr>
              <a:t>al-Qur’ān at-takwīnī</a:t>
            </a:r>
            <a:r>
              <a:rPr lang="id-ID" sz="2800" dirty="0" smtClean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id-ID" sz="2800" dirty="0" smtClean="0">
                <a:latin typeface="Arial Narrow" pitchFamily="34" charset="0"/>
              </a:rPr>
              <a:t>firman </a:t>
            </a:r>
            <a:r>
              <a:rPr lang="en-US" sz="2800" dirty="0" smtClean="0">
                <a:latin typeface="Arial Narrow" pitchFamily="34" charset="0"/>
              </a:rPr>
              <a:t>Allah </a:t>
            </a:r>
            <a:r>
              <a:rPr lang="id-ID" sz="2800" dirty="0" smtClean="0">
                <a:latin typeface="Arial Narrow" pitchFamily="34" charset="0"/>
              </a:rPr>
              <a:t>sebagai </a:t>
            </a:r>
            <a:r>
              <a:rPr lang="id-ID" sz="2800" i="1" dirty="0" smtClean="0">
                <a:latin typeface="Arial Narrow" pitchFamily="34" charset="0"/>
              </a:rPr>
              <a:t>al-Qur’ān at-tadwīnī</a:t>
            </a:r>
            <a:r>
              <a:rPr lang="en-US" sz="2800" i="1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i="1" dirty="0" smtClean="0">
                <a:latin typeface="Arial Narrow" pitchFamily="34" charset="0"/>
              </a:rPr>
              <a:t>… 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3614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err="1" smtClean="0">
                <a:latin typeface="Arial Narrow" pitchFamily="34" charset="0"/>
              </a:rPr>
              <a:t>Penutup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 algn="ctr">
              <a:buNone/>
            </a:pPr>
            <a:endParaRPr lang="en-US" dirty="0" smtClean="0">
              <a:latin typeface="Arial Narrow" pitchFamily="34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Arial Narrow" pitchFamily="34" charset="0"/>
              </a:rPr>
              <a:t>Pengkajian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astronomi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secara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id-ID" b="1" dirty="0" smtClean="0">
                <a:latin typeface="Arial Narrow" pitchFamily="34" charset="0"/>
              </a:rPr>
              <a:t>praktis,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id-ID" b="1" dirty="0" smtClean="0">
                <a:latin typeface="Arial Narrow" pitchFamily="34" charset="0"/>
              </a:rPr>
              <a:t>ilmiah,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id-ID" b="1" dirty="0" smtClean="0">
                <a:latin typeface="Arial Narrow" pitchFamily="34" charset="0"/>
              </a:rPr>
              <a:t>filosofis</a:t>
            </a:r>
            <a:r>
              <a:rPr lang="id-ID" b="1" dirty="0" smtClean="0">
                <a:latin typeface="Arial Narrow" pitchFamily="34" charset="0"/>
              </a:rPr>
              <a:t>,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id-ID" b="1" dirty="0" smtClean="0">
                <a:latin typeface="Arial Narrow" pitchFamily="34" charset="0"/>
              </a:rPr>
              <a:t>teologis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menjadi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faktor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motivasi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berkembangnya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astronomi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peradaban</a:t>
            </a:r>
            <a:r>
              <a:rPr lang="en-US" dirty="0" smtClean="0">
                <a:latin typeface="Arial Narrow" pitchFamily="34" charset="0"/>
              </a:rPr>
              <a:t> Islam</a:t>
            </a:r>
            <a:r>
              <a:rPr lang="id-ID" dirty="0" smtClean="0">
                <a:latin typeface="Arial Narrow" pitchFamily="34" charset="0"/>
              </a:rPr>
              <a:t>.</a:t>
            </a:r>
            <a:endParaRPr lang="en-US" dirty="0" smtClean="0">
              <a:latin typeface="Arial Narrow" pitchFamily="34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Arial Narrow" pitchFamily="34" charset="0"/>
              </a:rPr>
              <a:t>Jika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karena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motivasi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faktor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niscaya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astronomi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berkembang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seperti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ini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 Narrow" pitchFamily="34" charset="0"/>
              </a:rPr>
              <a:t>Di era modern, </a:t>
            </a:r>
            <a:r>
              <a:rPr lang="en-US" dirty="0" err="1" smtClean="0">
                <a:latin typeface="Arial Narrow" pitchFamily="34" charset="0"/>
              </a:rPr>
              <a:t>astronomi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menjadi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miniatur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majunnya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peradaban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sebuah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bangsa</a:t>
            </a:r>
            <a:r>
              <a:rPr lang="en-US" dirty="0" smtClean="0">
                <a:latin typeface="Arial Narrow" pitchFamily="34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176465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ar-SA" sz="5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rtl="1">
              <a:buNone/>
            </a:pPr>
            <a:r>
              <a:rPr lang="ar-SA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والله أعلم </a:t>
            </a:r>
          </a:p>
          <a:p>
            <a:pPr algn="ctr" rtl="1">
              <a:buNone/>
            </a:pPr>
            <a:r>
              <a:rPr lang="ar-SA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شكرا </a:t>
            </a:r>
            <a:r>
              <a:rPr lang="ar-SA" sz="5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 </a:t>
            </a:r>
            <a:endParaRPr lang="en-US" sz="5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310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HISAB  Dalam Tinjauan Syariat dan Literatur</dc:title>
  <dc:creator>User</dc:creator>
  <cp:lastModifiedBy>User</cp:lastModifiedBy>
  <cp:revision>65</cp:revision>
  <dcterms:created xsi:type="dcterms:W3CDTF">2023-04-08T19:00:31Z</dcterms:created>
  <dcterms:modified xsi:type="dcterms:W3CDTF">2023-07-04T23:53:29Z</dcterms:modified>
</cp:coreProperties>
</file>